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12"/>
  </p:notesMasterIdLst>
  <p:sldIdLst>
    <p:sldId id="320" r:id="rId2"/>
    <p:sldId id="319" r:id="rId3"/>
    <p:sldId id="318" r:id="rId4"/>
    <p:sldId id="321" r:id="rId5"/>
    <p:sldId id="322" r:id="rId6"/>
    <p:sldId id="323" r:id="rId7"/>
    <p:sldId id="324" r:id="rId8"/>
    <p:sldId id="325" r:id="rId9"/>
    <p:sldId id="326" r:id="rId10"/>
    <p:sldId id="32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C88CA8-6D30-6BCB-991E-5BBFEABDECF9}" name="Cedric" initials="C" userId="Cedric" providerId="None"/>
  <p188:author id="{DE202CE2-7838-850F-6C1B-9BD09313ED20}" name="Cedric Lehmann" initials="CL" userId="S::cedric.lehmann@seecon.ch::3ccad86e-de0e-4db2-b5f9-ef442f88b58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B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CD3745-BBE5-40FE-97D5-0B8F34C1BF22}" v="4" dt="2024-03-12T14:20:57.3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5328" autoAdjust="0"/>
    <p:restoredTop sz="87232" autoAdjust="0"/>
  </p:normalViewPr>
  <p:slideViewPr>
    <p:cSldViewPr snapToGrid="0" showGuides="1">
      <p:cViewPr varScale="1">
        <p:scale>
          <a:sx n="78" d="100"/>
          <a:sy n="78" d="100"/>
        </p:scale>
        <p:origin x="82" y="54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64" d="100"/>
          <a:sy n="64" d="100"/>
        </p:scale>
        <p:origin x="3118" y="1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2CBE79-7603-4123-BCB0-33FD550AC8D2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AF87B-68A6-49A2-850F-37DF493DF2D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1937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AF87B-68A6-49A2-850F-37DF493DF2D9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0827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AF87B-68A6-49A2-850F-37DF493DF2D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384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AF87B-68A6-49A2-850F-37DF493DF2D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6199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AF87B-68A6-49A2-850F-37DF493DF2D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860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AF87B-68A6-49A2-850F-37DF493DF2D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8877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AF87B-68A6-49A2-850F-37DF493DF2D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1996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AF87B-68A6-49A2-850F-37DF493DF2D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4187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AF87B-68A6-49A2-850F-37DF493DF2D9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906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AF87B-68A6-49A2-850F-37DF493DF2D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2667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AF87B-68A6-49A2-850F-37DF493DF2D9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63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BB392-01B1-4EAC-ADC3-687290413637}" type="slidenum">
              <a:rPr lang="de-CH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4" name="Datumsplatzhalter 1"/>
          <p:cNvSpPr>
            <a:spLocks noGrp="1"/>
          </p:cNvSpPr>
          <p:nvPr>
            <p:ph type="dt" sz="half" idx="2"/>
          </p:nvPr>
        </p:nvSpPr>
        <p:spPr>
          <a:xfrm>
            <a:off x="457200" y="637699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 sz="1400" b="0"/>
            </a:lvl1pPr>
          </a:lstStyle>
          <a:p>
            <a:pPr>
              <a:defRPr/>
            </a:pPr>
            <a:fld id="{76C96E58-EB5E-4C4A-A3E4-BB843309EEB3}" type="datetime1">
              <a:rPr lang="de-DE" smtClean="0">
                <a:solidFill>
                  <a:prstClr val="black"/>
                </a:solidFill>
              </a:rPr>
              <a:pPr>
                <a:defRPr/>
              </a:pPr>
              <a:t>12.03.2024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55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"/>
            <a:ext cx="9143999" cy="6356350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fld id="{83531E20-862D-4C6B-A39F-F3D896017102}" type="datetime1">
              <a:rPr lang="de-DE" smtClean="0">
                <a:solidFill>
                  <a:prstClr val="black"/>
                </a:solidFill>
              </a:rPr>
              <a:pPr defTabSz="457200"/>
              <a:t>12.03.2024</a:t>
            </a:fld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r>
              <a:rPr lang="de-DE">
                <a:solidFill>
                  <a:prstClr val="black"/>
                </a:solidFill>
              </a:rPr>
              <a:t>Andermatt, 16. August 2016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/>
            <a:r>
              <a:rPr lang="de-DE">
                <a:solidFill>
                  <a:prstClr val="black"/>
                </a:solidFill>
              </a:rPr>
              <a:t>1</a:t>
            </a:r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80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i="0" kern="1200">
          <a:solidFill>
            <a:schemeClr val="tx1"/>
          </a:solidFill>
          <a:latin typeface="TSTAR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TSTAR Medium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TSTAR Medium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TSTAR Medium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TSTAR Medium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nnovation@gottardo.ch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864042B-460D-F12F-480F-A668990B8F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84080" y="6357295"/>
            <a:ext cx="2133600" cy="365125"/>
          </a:xfrm>
        </p:spPr>
        <p:txBody>
          <a:bodyPr/>
          <a:lstStyle/>
          <a:p>
            <a:pPr>
              <a:defRPr/>
            </a:pPr>
            <a:fld id="{FE3BB392-01B1-4EAC-ADC3-687290413637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3" name="Textfeld 6">
            <a:extLst>
              <a:ext uri="{FF2B5EF4-FFF2-40B4-BE49-F238E27FC236}">
                <a16:creationId xmlns:a16="http://schemas.microsoft.com/office/drawing/2014/main" id="{380C446D-6C2B-6172-9E06-8B711190C1D4}"/>
              </a:ext>
            </a:extLst>
          </p:cNvPr>
          <p:cNvSpPr txBox="1"/>
          <p:nvPr/>
        </p:nvSpPr>
        <p:spPr>
          <a:xfrm>
            <a:off x="372813" y="318142"/>
            <a:ext cx="65178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500" i="1" dirty="0">
                <a:solidFill>
                  <a:prstClr val="white"/>
                </a:solidFill>
                <a:latin typeface="Georgia"/>
              </a:rPr>
              <a:t>Anleitung zur Vorlage </a:t>
            </a:r>
          </a:p>
          <a:p>
            <a:pPr defTabSz="457200"/>
            <a:r>
              <a:rPr lang="it-IT" sz="2500" i="1" dirty="0">
                <a:solidFill>
                  <a:schemeClr val="bg1">
                    <a:lumMod val="85000"/>
                  </a:schemeClr>
                </a:solidFill>
                <a:latin typeface="Georgia"/>
              </a:rPr>
              <a:t>Guida al modello </a:t>
            </a:r>
            <a:endParaRPr lang="de-DE" sz="2500" i="1" dirty="0">
              <a:solidFill>
                <a:schemeClr val="bg1">
                  <a:lumMod val="85000"/>
                </a:schemeClr>
              </a:solidFill>
              <a:latin typeface="Georgia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383FD9-C062-96EF-F797-1D1922295A54}"/>
              </a:ext>
            </a:extLst>
          </p:cNvPr>
          <p:cNvSpPr/>
          <p:nvPr/>
        </p:nvSpPr>
        <p:spPr>
          <a:xfrm>
            <a:off x="365429" y="1467469"/>
            <a:ext cx="8413142" cy="4889826"/>
          </a:xfrm>
          <a:prstGeom prst="rect">
            <a:avLst/>
          </a:prstGeom>
          <a:solidFill>
            <a:schemeClr val="bg1">
              <a:lumMod val="50000"/>
              <a:alpha val="74474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71550" algn="l"/>
                <a:tab pos="2436813" algn="l"/>
                <a:tab pos="4259263" algn="l"/>
              </a:tabLst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Ihr könnt die Vorlage benutzen oder ein eigenes Design verwenden (4:3)</a:t>
            </a:r>
          </a:p>
          <a:p>
            <a:pPr>
              <a:tabLst>
                <a:tab pos="971550" algn="l"/>
                <a:tab pos="2436813" algn="l"/>
                <a:tab pos="4259263" algn="l"/>
              </a:tabLst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971550" algn="l"/>
                <a:tab pos="2436813" algn="l"/>
                <a:tab pos="4259263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Das Pitch Deck bis am 9. April an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innovation@gottardo.ch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senden </a:t>
            </a:r>
          </a:p>
          <a:p>
            <a:pPr>
              <a:tabLst>
                <a:tab pos="971550" algn="l"/>
                <a:tab pos="2436813" algn="l"/>
                <a:tab pos="4259263" algn="l"/>
              </a:tabLst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tabLst>
                <a:tab pos="971550" algn="l"/>
                <a:tab pos="2436813" algn="l"/>
                <a:tab pos="4259263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Es sollte “kurz und knackig“ sein für den 3-Minuten Pitch</a:t>
            </a:r>
          </a:p>
          <a:p>
            <a:pPr marL="285750" indent="-285750">
              <a:buFont typeface="Wingdings" panose="05000000000000000000" pitchFamily="2" charset="2"/>
              <a:buChar char="ü"/>
              <a:tabLst>
                <a:tab pos="971550" algn="l"/>
                <a:tab pos="2436813" algn="l"/>
                <a:tab pos="4259263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Eigene Bilder / Grafiken helfen ungemein!</a:t>
            </a:r>
          </a:p>
          <a:p>
            <a:pPr marL="285750" indent="-285750">
              <a:buFont typeface="Wingdings" panose="05000000000000000000" pitchFamily="2" charset="2"/>
              <a:buChar char="ü"/>
              <a:tabLst>
                <a:tab pos="971550" algn="l"/>
                <a:tab pos="2436813" algn="l"/>
                <a:tab pos="4259263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Hochdeutsch ODER Italienisch</a:t>
            </a:r>
          </a:p>
          <a:p>
            <a:pPr>
              <a:tabLst>
                <a:tab pos="971550" algn="l"/>
                <a:tab pos="2436813" algn="l"/>
                <a:tab pos="4259263" algn="l"/>
              </a:tabLst>
            </a:pP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971550" algn="l"/>
                <a:tab pos="2436813" algn="l"/>
                <a:tab pos="4259263" algn="l"/>
              </a:tabLst>
            </a:pPr>
            <a:endParaRPr lang="it-IT" b="1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971550" algn="l"/>
                <a:tab pos="2436813" algn="l"/>
                <a:tab pos="4259263" algn="l"/>
              </a:tabLst>
            </a:pPr>
            <a:r>
              <a:rPr lang="it-IT" b="1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possibile utilizzare il modello o il proprio disegno (4:3)</a:t>
            </a:r>
          </a:p>
          <a:p>
            <a:pPr>
              <a:tabLst>
                <a:tab pos="971550" algn="l"/>
                <a:tab pos="2436813" algn="l"/>
                <a:tab pos="4259263" algn="l"/>
              </a:tabLst>
            </a:pPr>
            <a:endParaRPr lang="it-IT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971550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pitch deck deve essere mandato a 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innovation@gottardo.ch</a:t>
            </a: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fino al 9 aprile</a:t>
            </a:r>
          </a:p>
          <a:p>
            <a:pPr>
              <a:tabLst>
                <a:tab pos="971550" algn="l"/>
                <a:tab pos="2436813" algn="l"/>
                <a:tab pos="4259263" algn="l"/>
              </a:tabLst>
            </a:pPr>
            <a:endParaRPr lang="it-IT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tabLst>
                <a:tab pos="971550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Dovrebbe essere "breve e nitido" per un pitch di 3 minuti</a:t>
            </a:r>
          </a:p>
          <a:p>
            <a:pPr marL="285750" indent="-285750">
              <a:buFont typeface="Wingdings" panose="05000000000000000000" pitchFamily="2" charset="2"/>
              <a:buChar char="ü"/>
              <a:tabLst>
                <a:tab pos="971550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proprie immagini/grafiche aiutano molto! </a:t>
            </a:r>
          </a:p>
          <a:p>
            <a:pPr marL="285750" indent="-285750">
              <a:buFont typeface="Wingdings" panose="05000000000000000000" pitchFamily="2" charset="2"/>
              <a:buChar char="ü"/>
              <a:tabLst>
                <a:tab pos="971550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Alto tedesco O italiano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FB48DCD-21FA-FF8C-6846-B423BC8DA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F329A72-7D64-9D94-4CBF-00660C6F0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209017B-1819-148C-4C43-547EBAE36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1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C9FD1D2-B3E9-6D6E-13C3-8B6931EE8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5" b="15695"/>
          <a:stretch/>
        </p:blipFill>
        <p:spPr>
          <a:xfrm>
            <a:off x="0" y="1360169"/>
            <a:ext cx="9144000" cy="5497831"/>
          </a:xfrm>
          <a:prstGeom prst="rect">
            <a:avLst/>
          </a:prstGeom>
        </p:spPr>
      </p:pic>
      <p:sp>
        <p:nvSpPr>
          <p:cNvPr id="4" name="Textfeld 2">
            <a:extLst>
              <a:ext uri="{FF2B5EF4-FFF2-40B4-BE49-F238E27FC236}">
                <a16:creationId xmlns:a16="http://schemas.microsoft.com/office/drawing/2014/main" id="{29EBBF22-2528-B8DA-A1F0-6443069229A4}"/>
              </a:ext>
            </a:extLst>
          </p:cNvPr>
          <p:cNvSpPr txBox="1"/>
          <p:nvPr/>
        </p:nvSpPr>
        <p:spPr>
          <a:xfrm>
            <a:off x="382911" y="311902"/>
            <a:ext cx="5803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500" i="1" dirty="0">
                <a:solidFill>
                  <a:prstClr val="white"/>
                </a:solidFill>
                <a:latin typeface="Georgia"/>
              </a:rPr>
              <a:t>7. Budget &amp; (Co-)Finanzierung MVP </a:t>
            </a:r>
          </a:p>
          <a:p>
            <a:pPr defTabSz="457200"/>
            <a:r>
              <a:rPr lang="it-IT" sz="2500" i="1" dirty="0">
                <a:solidFill>
                  <a:schemeClr val="bg1">
                    <a:lumMod val="85000"/>
                  </a:schemeClr>
                </a:solidFill>
                <a:latin typeface="Georgia"/>
              </a:rPr>
              <a:t>7. Budget e (co)finanziamento MVP</a:t>
            </a:r>
            <a:endParaRPr lang="de-DE" sz="2500" i="1" dirty="0">
              <a:solidFill>
                <a:schemeClr val="bg1">
                  <a:lumMod val="85000"/>
                </a:schemeClr>
              </a:solidFill>
              <a:latin typeface="Georgia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F0B5FC8-1260-E512-6864-534CA11E315C}"/>
              </a:ext>
            </a:extLst>
          </p:cNvPr>
          <p:cNvSpPr/>
          <p:nvPr/>
        </p:nvSpPr>
        <p:spPr>
          <a:xfrm>
            <a:off x="4262284" y="1469907"/>
            <a:ext cx="4701472" cy="1959093"/>
          </a:xfrm>
          <a:prstGeom prst="rect">
            <a:avLst/>
          </a:prstGeom>
          <a:solidFill>
            <a:schemeClr val="bg1">
              <a:lumMod val="50000"/>
              <a:alpha val="74474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236663" algn="l"/>
                <a:tab pos="2436813" algn="l"/>
                <a:tab pos="4259263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Stellt ein Budget für den ganzen MVP Test auf (inkl. Eigenleistungen) und erläutert, wer was finanzieren soll:</a:t>
            </a: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endParaRPr lang="it-IT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Redigere un budget per l'intero test MVP (compresi i contributi propri) e spiegare chi deve finanziare cosa: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210FF22E-E807-60DF-665C-C43E0BE5D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569262"/>
              </p:ext>
            </p:extLst>
          </p:nvPr>
        </p:nvGraphicFramePr>
        <p:xfrm>
          <a:off x="382911" y="3903268"/>
          <a:ext cx="3874443" cy="22347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0239">
                  <a:extLst>
                    <a:ext uri="{9D8B030D-6E8A-4147-A177-3AD203B41FA5}">
                      <a16:colId xmlns:a16="http://schemas.microsoft.com/office/drawing/2014/main" val="2026799752"/>
                    </a:ext>
                  </a:extLst>
                </a:gridCol>
                <a:gridCol w="1294204">
                  <a:extLst>
                    <a:ext uri="{9D8B030D-6E8A-4147-A177-3AD203B41FA5}">
                      <a16:colId xmlns:a16="http://schemas.microsoft.com/office/drawing/2014/main" val="344086817"/>
                    </a:ext>
                  </a:extLst>
                </a:gridCol>
              </a:tblGrid>
              <a:tr h="37246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Budget </a:t>
                      </a:r>
                      <a:endParaRPr lang="en-GB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486089"/>
                  </a:ext>
                </a:extLst>
              </a:tr>
              <a:tr h="372466">
                <a:tc>
                  <a:txBody>
                    <a:bodyPr/>
                    <a:lstStyle/>
                    <a:p>
                      <a:r>
                        <a:rPr lang="en-GB" sz="1400" b="0" dirty="0" err="1"/>
                        <a:t>xyz</a:t>
                      </a:r>
                      <a:endParaRPr lang="en-GB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/>
                        <a:t>2’000 CHF</a:t>
                      </a:r>
                      <a:endParaRPr lang="en-GB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840533"/>
                  </a:ext>
                </a:extLst>
              </a:tr>
              <a:tr h="372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noProof="0" dirty="0" err="1">
                          <a:solidFill>
                            <a:schemeClr val="dk1"/>
                          </a:solidFill>
                        </a:rPr>
                        <a:t>xyz</a:t>
                      </a:r>
                      <a:endParaRPr lang="en-GB" sz="1400" b="0" kern="120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/>
                        <a:t>500 CHF</a:t>
                      </a:r>
                      <a:endParaRPr lang="en-GB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1721576"/>
                  </a:ext>
                </a:extLst>
              </a:tr>
              <a:tr h="372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noProof="0" dirty="0" err="1">
                          <a:solidFill>
                            <a:schemeClr val="dk1"/>
                          </a:solidFill>
                        </a:rPr>
                        <a:t>xyz</a:t>
                      </a:r>
                      <a:endParaRPr lang="en-GB" sz="1400" b="0" kern="120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/>
                        <a:t>1’000 CHF</a:t>
                      </a:r>
                      <a:endParaRPr lang="en-GB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820454"/>
                  </a:ext>
                </a:extLst>
              </a:tr>
              <a:tr h="372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kern="1200" noProof="0" dirty="0" err="1">
                          <a:solidFill>
                            <a:schemeClr val="dk1"/>
                          </a:solidFill>
                        </a:rPr>
                        <a:t>xyz</a:t>
                      </a:r>
                      <a:endParaRPr lang="en-GB" sz="1400" b="0" kern="120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/>
                        <a:t>9’000 CHF</a:t>
                      </a:r>
                      <a:endParaRPr lang="en-GB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316903"/>
                  </a:ext>
                </a:extLst>
              </a:tr>
              <a:tr h="37246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Total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12’500 CHF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708421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800EC3BE-F120-E5D7-50EC-9C317DDC2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45453"/>
              </p:ext>
            </p:extLst>
          </p:nvPr>
        </p:nvGraphicFramePr>
        <p:xfrm>
          <a:off x="4572000" y="3903268"/>
          <a:ext cx="3874443" cy="22155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80239">
                  <a:extLst>
                    <a:ext uri="{9D8B030D-6E8A-4147-A177-3AD203B41FA5}">
                      <a16:colId xmlns:a16="http://schemas.microsoft.com/office/drawing/2014/main" val="2026799752"/>
                    </a:ext>
                  </a:extLst>
                </a:gridCol>
                <a:gridCol w="1294204">
                  <a:extLst>
                    <a:ext uri="{9D8B030D-6E8A-4147-A177-3AD203B41FA5}">
                      <a16:colId xmlns:a16="http://schemas.microsoft.com/office/drawing/2014/main" val="344086817"/>
                    </a:ext>
                  </a:extLst>
                </a:gridCol>
              </a:tblGrid>
              <a:tr h="37246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Finanzierung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en-GB" sz="1400" b="1" dirty="0" err="1">
                          <a:solidFill>
                            <a:schemeClr val="tx1"/>
                          </a:solidFill>
                        </a:rPr>
                        <a:t>Finanziamento</a:t>
                      </a:r>
                      <a:endParaRPr lang="en-GB" sz="1400" b="1" i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486089"/>
                  </a:ext>
                </a:extLst>
              </a:tr>
              <a:tr h="372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kern="1200" noProof="0" dirty="0">
                          <a:solidFill>
                            <a:schemeClr val="dk1"/>
                          </a:solidFill>
                        </a:rPr>
                        <a:t>Eigenleistungen</a:t>
                      </a:r>
                      <a:r>
                        <a:rPr lang="en-GB" sz="1400" b="0" kern="1200" noProof="0" dirty="0">
                          <a:solidFill>
                            <a:schemeClr val="dk1"/>
                          </a:solidFill>
                        </a:rPr>
                        <a:t> / </a:t>
                      </a:r>
                      <a:endParaRPr lang="fr-FR" sz="1400" b="0" kern="1200" noProof="0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noProof="0" dirty="0" err="1">
                          <a:solidFill>
                            <a:schemeClr val="dk1"/>
                          </a:solidFill>
                        </a:rPr>
                        <a:t>Contributi</a:t>
                      </a:r>
                      <a:r>
                        <a:rPr lang="fr-FR" sz="1400" b="0" kern="1200" noProof="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fr-FR" sz="1400" b="0" kern="1200" noProof="0" dirty="0" err="1">
                          <a:solidFill>
                            <a:schemeClr val="dk1"/>
                          </a:solidFill>
                        </a:rPr>
                        <a:t>propri</a:t>
                      </a:r>
                      <a:r>
                        <a:rPr lang="fr-FR" sz="1400" b="0" kern="1200" noProof="0" dirty="0">
                          <a:solidFill>
                            <a:schemeClr val="dk1"/>
                          </a:solidFill>
                        </a:rPr>
                        <a:t> </a:t>
                      </a:r>
                      <a:endParaRPr lang="fr-FR" sz="1400" b="0" i="1" kern="120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/>
                        <a:t>3’500 CHF</a:t>
                      </a:r>
                      <a:endParaRPr lang="en-GB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840533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noProof="0" dirty="0" err="1">
                          <a:solidFill>
                            <a:schemeClr val="dk1"/>
                          </a:solidFill>
                        </a:rPr>
                        <a:t>Preisgeld</a:t>
                      </a:r>
                      <a:r>
                        <a:rPr lang="fr-FR" sz="1400" b="0" kern="1200" noProof="0" dirty="0">
                          <a:solidFill>
                            <a:schemeClr val="dk1"/>
                          </a:solidFill>
                        </a:rPr>
                        <a:t> / </a:t>
                      </a:r>
                      <a:r>
                        <a:rPr lang="fr-FR" sz="1400" b="0" kern="1200" noProof="0" dirty="0" err="1">
                          <a:solidFill>
                            <a:schemeClr val="dk1"/>
                          </a:solidFill>
                        </a:rPr>
                        <a:t>Premio</a:t>
                      </a:r>
                      <a:endParaRPr lang="fr-FR" sz="1400" b="0" i="1" kern="1200" noProof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/>
                        <a:t>5’000 CHF</a:t>
                      </a:r>
                      <a:endParaRPr lang="en-GB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82045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kern="1200" noProof="0" dirty="0" err="1">
                          <a:solidFill>
                            <a:schemeClr val="dk1"/>
                          </a:solidFill>
                        </a:rPr>
                        <a:t>Beitrag</a:t>
                      </a:r>
                      <a:r>
                        <a:rPr lang="fr-FR" sz="1400" b="0" kern="1200" noProof="0" dirty="0">
                          <a:solidFill>
                            <a:schemeClr val="dk1"/>
                          </a:solidFill>
                        </a:rPr>
                        <a:t> Partner 1 /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400" b="0" kern="1200" dirty="0" err="1">
                          <a:solidFill>
                            <a:schemeClr val="dk1"/>
                          </a:solidFill>
                        </a:rPr>
                        <a:t>Contributo</a:t>
                      </a:r>
                      <a:r>
                        <a:rPr lang="de-CH" sz="1400" b="0" kern="120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de-CH" sz="1400" b="0" kern="1200" dirty="0" err="1">
                          <a:solidFill>
                            <a:schemeClr val="dk1"/>
                          </a:solidFill>
                        </a:rPr>
                        <a:t>partner</a:t>
                      </a:r>
                      <a:r>
                        <a:rPr lang="de-CH" sz="1400" b="0" kern="1200" dirty="0">
                          <a:solidFill>
                            <a:schemeClr val="dk1"/>
                          </a:solidFill>
                        </a:rPr>
                        <a:t> 1</a:t>
                      </a:r>
                      <a:endParaRPr lang="de-CH" sz="1400" b="0" i="1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/>
                        <a:t>4’000 CHF</a:t>
                      </a:r>
                      <a:endParaRPr lang="en-GB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948264"/>
                  </a:ext>
                </a:extLst>
              </a:tr>
              <a:tr h="372466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Total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/>
                        <a:t>12’500 CHF</a:t>
                      </a:r>
                      <a:endParaRPr lang="en-GB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bg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708421"/>
                  </a:ext>
                </a:extLst>
              </a:tr>
            </a:tbl>
          </a:graphicData>
        </a:graphic>
      </p:graphicFrame>
      <p:sp>
        <p:nvSpPr>
          <p:cNvPr id="6" name="Foliennummernplatzhalter 1">
            <a:extLst>
              <a:ext uri="{FF2B5EF4-FFF2-40B4-BE49-F238E27FC236}">
                <a16:creationId xmlns:a16="http://schemas.microsoft.com/office/drawing/2014/main" id="{FF90F461-3FBD-179D-851C-158ADAA262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84080" y="6357295"/>
            <a:ext cx="2133600" cy="365125"/>
          </a:xfrm>
        </p:spPr>
        <p:txBody>
          <a:bodyPr/>
          <a:lstStyle/>
          <a:p>
            <a:pPr>
              <a:defRPr/>
            </a:pPr>
            <a:fld id="{FE3BB392-01B1-4EAC-ADC3-687290413637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9" name="Abgerundetes Rechteck 8">
            <a:extLst>
              <a:ext uri="{FF2B5EF4-FFF2-40B4-BE49-F238E27FC236}">
                <a16:creationId xmlns:a16="http://schemas.microsoft.com/office/drawing/2014/main" id="{9E2C10FC-4D7F-6852-4FA7-3D055E676467}"/>
              </a:ext>
            </a:extLst>
          </p:cNvPr>
          <p:cNvSpPr/>
          <p:nvPr/>
        </p:nvSpPr>
        <p:spPr>
          <a:xfrm rot="1708425">
            <a:off x="1095778" y="2270211"/>
            <a:ext cx="1794376" cy="723014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Neu / Nuovo</a:t>
            </a:r>
          </a:p>
        </p:txBody>
      </p:sp>
    </p:spTree>
    <p:extLst>
      <p:ext uri="{BB962C8B-B14F-4D97-AF65-F5344CB8AC3E}">
        <p14:creationId xmlns:p14="http://schemas.microsoft.com/office/powerpoint/2010/main" val="2406487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F8201C58-FA5B-C26E-8CE9-5DEA1EBACA3D}"/>
              </a:ext>
            </a:extLst>
          </p:cNvPr>
          <p:cNvSpPr/>
          <p:nvPr/>
        </p:nvSpPr>
        <p:spPr>
          <a:xfrm>
            <a:off x="127110" y="1438376"/>
            <a:ext cx="8889780" cy="4918919"/>
          </a:xfrm>
          <a:prstGeom prst="rect">
            <a:avLst/>
          </a:prstGeom>
          <a:solidFill>
            <a:schemeClr val="bg1">
              <a:lumMod val="50000"/>
              <a:alpha val="74474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5900" indent="-215900">
              <a:tabLst>
                <a:tab pos="1236663" algn="l"/>
                <a:tab pos="2436813" algn="l"/>
                <a:tab pos="4259263" algn="l"/>
              </a:tabLst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Bitte irgendwie diese Inhalte abdecken. Reihenfolge ist euch überlassen!</a:t>
            </a:r>
          </a:p>
          <a:p>
            <a:pPr marL="342900" indent="-342900">
              <a:buFont typeface="+mj-lt"/>
              <a:buAutoNum type="arabicPeriod"/>
              <a:tabLst>
                <a:tab pos="1236663" algn="l"/>
                <a:tab pos="2436813" algn="l"/>
                <a:tab pos="4259263" algn="l"/>
              </a:tabLst>
            </a:pPr>
            <a:r>
              <a:rPr lang="de-DE" b="0" dirty="0">
                <a:latin typeface="Arial" panose="020B0604020202020204" pitchFamily="34" charset="0"/>
                <a:cs typeface="Arial" panose="020B0604020202020204" pitchFamily="34" charset="0"/>
              </a:rPr>
              <a:t>Überblick der Idee</a:t>
            </a:r>
          </a:p>
          <a:p>
            <a:pPr marL="342900" indent="-342900">
              <a:buFont typeface="+mj-lt"/>
              <a:buAutoNum type="arabicPeriod"/>
              <a:tabLst>
                <a:tab pos="1236663" algn="l"/>
                <a:tab pos="2436813" algn="l"/>
                <a:tab pos="4259263" algn="l"/>
              </a:tabLst>
            </a:pPr>
            <a:r>
              <a:rPr lang="de-DE" b="0" dirty="0">
                <a:latin typeface="Arial" panose="020B0604020202020204" pitchFamily="34" charset="0"/>
                <a:cs typeface="Arial" panose="020B0604020202020204" pitchFamily="34" charset="0"/>
              </a:rPr>
              <a:t>Was ist das MVP? Wie soll es umgesetzt werden? </a:t>
            </a:r>
          </a:p>
          <a:p>
            <a:pPr marL="342900" indent="-342900">
              <a:buFont typeface="+mj-lt"/>
              <a:buAutoNum type="arabicPeriod"/>
              <a:tabLst>
                <a:tab pos="1236663" algn="l"/>
                <a:tab pos="2436813" algn="l"/>
                <a:tab pos="4259263" algn="l"/>
              </a:tabLst>
            </a:pPr>
            <a:r>
              <a:rPr lang="de-DE" b="0" dirty="0">
                <a:latin typeface="Arial" panose="020B0604020202020204" pitchFamily="34" charset="0"/>
                <a:cs typeface="Arial" panose="020B0604020202020204" pitchFamily="34" charset="0"/>
              </a:rPr>
              <a:t>Testkunden</a:t>
            </a:r>
          </a:p>
          <a:p>
            <a:pPr marL="342900" indent="-342900">
              <a:buFont typeface="+mj-lt"/>
              <a:buAutoNum type="arabicPeriod"/>
              <a:tabLst>
                <a:tab pos="1236663" algn="l"/>
                <a:tab pos="2436813" algn="l"/>
                <a:tab pos="4259263" algn="l"/>
              </a:tabLst>
            </a:pPr>
            <a:r>
              <a:rPr lang="de-DE" b="0" dirty="0">
                <a:latin typeface="Arial" panose="020B0604020202020204" pitchFamily="34" charset="0"/>
                <a:cs typeface="Arial" panose="020B0604020202020204" pitchFamily="34" charset="0"/>
              </a:rPr>
              <a:t>Was wollen wir bei der Implementierung des MVP herausfinden? </a:t>
            </a:r>
          </a:p>
          <a:p>
            <a:pPr marL="342900" indent="-342900">
              <a:buFont typeface="+mj-lt"/>
              <a:buAutoNum type="arabicPeriod"/>
              <a:tabLst>
                <a:tab pos="1236663" algn="l"/>
                <a:tab pos="2436813" algn="l"/>
                <a:tab pos="4259263" algn="l"/>
              </a:tabLst>
            </a:pPr>
            <a:r>
              <a:rPr lang="de-DE" b="0" dirty="0">
                <a:latin typeface="Arial" panose="020B0604020202020204" pitchFamily="34" charset="0"/>
                <a:cs typeface="Arial" panose="020B0604020202020204" pitchFamily="34" charset="0"/>
              </a:rPr>
              <a:t>Partnerschaften &amp; Team: Mit wem wird das MVP umgesetzt? Wer macht was? </a:t>
            </a:r>
          </a:p>
          <a:p>
            <a:pPr marL="342900" indent="-342900">
              <a:buFont typeface="+mj-lt"/>
              <a:buAutoNum type="arabicPeriod"/>
              <a:tabLst>
                <a:tab pos="1236663" algn="l"/>
                <a:tab pos="2436813" algn="l"/>
                <a:tab pos="4259263" algn="l"/>
              </a:tabLst>
            </a:pPr>
            <a:r>
              <a:rPr lang="de-DE" b="0" dirty="0">
                <a:latin typeface="Arial" panose="020B0604020202020204" pitchFamily="34" charset="0"/>
                <a:cs typeface="Arial" panose="020B0604020202020204" pitchFamily="34" charset="0"/>
              </a:rPr>
              <a:t>Implementierungsplan</a:t>
            </a:r>
          </a:p>
          <a:p>
            <a:pPr marL="342900" indent="-342900">
              <a:buFont typeface="+mj-lt"/>
              <a:buAutoNum type="arabicPeriod"/>
              <a:tabLst>
                <a:tab pos="1236663" algn="l"/>
                <a:tab pos="2436813" algn="l"/>
                <a:tab pos="4259263" algn="l"/>
              </a:tabLst>
            </a:pPr>
            <a:r>
              <a:rPr lang="de-DE" b="0" dirty="0">
                <a:latin typeface="Arial" panose="020B0604020202020204" pitchFamily="34" charset="0"/>
                <a:cs typeface="Arial" panose="020B0604020202020204" pitchFamily="34" charset="0"/>
              </a:rPr>
              <a:t>Budget &amp; (Co-)Finanzierungsplan</a:t>
            </a:r>
          </a:p>
          <a:p>
            <a:pPr>
              <a:tabLst>
                <a:tab pos="1236663" algn="l"/>
                <a:tab pos="2436813" algn="l"/>
                <a:tab pos="4259263" algn="l"/>
              </a:tabLst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236663" algn="l"/>
                <a:tab pos="2436813" algn="l"/>
                <a:tab pos="4259263" algn="l"/>
              </a:tabLst>
            </a:pPr>
            <a:r>
              <a:rPr lang="it-IT" b="1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Coprite questi contenuti in qualche modo. L'ordine dipende da voi!</a:t>
            </a:r>
          </a:p>
          <a:p>
            <a:pPr marL="342900" indent="-342900">
              <a:buFont typeface="+mj-lt"/>
              <a:buAutoNum type="arabicPeriod"/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Panoramica dell'idea</a:t>
            </a:r>
          </a:p>
          <a:p>
            <a:pPr marL="342900" indent="-342900">
              <a:buFont typeface="+mj-lt"/>
              <a:buAutoNum type="arabicPeriod"/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cos'è l'MVP? Come verrà attuato? </a:t>
            </a:r>
          </a:p>
          <a:p>
            <a:pPr marL="342900" indent="-342900">
              <a:buFont typeface="+mj-lt"/>
              <a:buAutoNum type="arabicPeriod"/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Clienti di prova</a:t>
            </a:r>
          </a:p>
          <a:p>
            <a:pPr marL="342900" indent="-342900">
              <a:buFont typeface="+mj-lt"/>
              <a:buAutoNum type="arabicPeriod"/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 vogliamo scoprire quando implementiamo l'MVP? </a:t>
            </a:r>
          </a:p>
          <a:p>
            <a:pPr marL="342900" indent="-342900">
              <a:buFont typeface="+mj-lt"/>
              <a:buAutoNum type="arabicPeriod"/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 e team: con chi implementeremo l'MVP? Chi farà cosa? </a:t>
            </a:r>
          </a:p>
          <a:p>
            <a:pPr marL="342900" indent="-342900">
              <a:buFont typeface="+mj-lt"/>
              <a:buAutoNum type="arabicPeriod"/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Piano di implementazione</a:t>
            </a:r>
          </a:p>
          <a:p>
            <a:pPr marL="342900" indent="-342900">
              <a:buFont typeface="+mj-lt"/>
              <a:buAutoNum type="arabicPeriod"/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Bugdet</a:t>
            </a: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piano di (co)finanziamento</a:t>
            </a:r>
            <a:r>
              <a:rPr lang="de-DE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29EBBF22-2528-B8DA-A1F0-6443069229A4}"/>
              </a:ext>
            </a:extLst>
          </p:cNvPr>
          <p:cNvSpPr txBox="1"/>
          <p:nvPr/>
        </p:nvSpPr>
        <p:spPr>
          <a:xfrm>
            <a:off x="382911" y="311902"/>
            <a:ext cx="5803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500" i="1" dirty="0">
                <a:solidFill>
                  <a:prstClr val="white"/>
                </a:solidFill>
                <a:latin typeface="Georgia"/>
              </a:rPr>
              <a:t>Struktur Pitch Deck</a:t>
            </a:r>
          </a:p>
          <a:p>
            <a:pPr defTabSz="457200"/>
            <a:r>
              <a:rPr lang="de-DE" sz="2500" i="1" dirty="0" err="1">
                <a:solidFill>
                  <a:schemeClr val="bg1">
                    <a:lumMod val="85000"/>
                  </a:schemeClr>
                </a:solidFill>
                <a:latin typeface="Georgia"/>
              </a:rPr>
              <a:t>Struttura</a:t>
            </a:r>
            <a:r>
              <a:rPr lang="de-DE" sz="2500" i="1" dirty="0">
                <a:solidFill>
                  <a:schemeClr val="bg1">
                    <a:lumMod val="85000"/>
                  </a:schemeClr>
                </a:solidFill>
                <a:latin typeface="Georgia"/>
              </a:rPr>
              <a:t> Pitch Deck</a:t>
            </a: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0A6AEE7E-65CC-2D89-DAA5-1125D68B1A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84080" y="6357295"/>
            <a:ext cx="2133600" cy="365125"/>
          </a:xfrm>
        </p:spPr>
        <p:txBody>
          <a:bodyPr/>
          <a:lstStyle/>
          <a:p>
            <a:pPr>
              <a:defRPr/>
            </a:pPr>
            <a:fld id="{FE3BB392-01B1-4EAC-ADC3-687290413637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38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F905630-F027-1A40-A02A-5919D9275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4" b="15624"/>
          <a:stretch/>
        </p:blipFill>
        <p:spPr>
          <a:xfrm>
            <a:off x="0" y="1348687"/>
            <a:ext cx="9144000" cy="55093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4808BF-60B5-0A40-9491-06AC7731A7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3BB392-01B1-4EAC-ADC3-687290413637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07FE15D0-F399-5E4F-BF99-3D56C7E04860}"/>
              </a:ext>
            </a:extLst>
          </p:cNvPr>
          <p:cNvSpPr txBox="1">
            <a:spLocks/>
          </p:cNvSpPr>
          <p:nvPr/>
        </p:nvSpPr>
        <p:spPr>
          <a:xfrm>
            <a:off x="277494" y="2125925"/>
            <a:ext cx="8523605" cy="3760525"/>
          </a:xfrm>
          <a:prstGeom prst="rect">
            <a:avLst/>
          </a:prstGeom>
        </p:spPr>
        <p:txBody>
          <a:bodyPr wrap="square" numCol="1"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i="0" kern="1200">
                <a:solidFill>
                  <a:schemeClr val="tx1"/>
                </a:solidFill>
                <a:latin typeface="TSTAR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TSTAR Medium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STAR Medium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TSTAR Medium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TSTAR Medium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de-CH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5BF8B1-174E-304B-8380-68B327EF66F4}"/>
              </a:ext>
            </a:extLst>
          </p:cNvPr>
          <p:cNvSpPr/>
          <p:nvPr/>
        </p:nvSpPr>
        <p:spPr>
          <a:xfrm>
            <a:off x="440267" y="3725406"/>
            <a:ext cx="4434840" cy="2161044"/>
          </a:xfrm>
          <a:prstGeom prst="rect">
            <a:avLst/>
          </a:prstGeom>
          <a:solidFill>
            <a:schemeClr val="bg1">
              <a:lumMod val="50000"/>
              <a:alpha val="74474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3814D0-22E3-A34F-ADD7-B1369E670F9A}"/>
              </a:ext>
            </a:extLst>
          </p:cNvPr>
          <p:cNvSpPr txBox="1"/>
          <p:nvPr/>
        </p:nvSpPr>
        <p:spPr>
          <a:xfrm>
            <a:off x="682435" y="3962310"/>
            <a:ext cx="4088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800" i="1" dirty="0">
                <a:solidFill>
                  <a:prstClr val="white"/>
                </a:solidFill>
                <a:latin typeface="Georgia"/>
              </a:rPr>
              <a:t>Projekttitel + NAME </a:t>
            </a:r>
            <a:r>
              <a:rPr lang="de-DE" sz="2800" i="1" dirty="0" err="1">
                <a:solidFill>
                  <a:schemeClr val="bg1">
                    <a:lumMod val="85000"/>
                  </a:schemeClr>
                </a:solidFill>
                <a:latin typeface="Georgia"/>
              </a:rPr>
              <a:t>Titolo</a:t>
            </a:r>
            <a:r>
              <a:rPr lang="de-DE" sz="2800" i="1" dirty="0">
                <a:solidFill>
                  <a:schemeClr val="bg1">
                    <a:lumMod val="85000"/>
                  </a:schemeClr>
                </a:solidFill>
                <a:latin typeface="Georgia"/>
              </a:rPr>
              <a:t> </a:t>
            </a:r>
            <a:r>
              <a:rPr lang="de-DE" sz="2800" i="1" dirty="0" err="1">
                <a:solidFill>
                  <a:schemeClr val="bg1">
                    <a:lumMod val="85000"/>
                  </a:schemeClr>
                </a:solidFill>
                <a:latin typeface="Georgia"/>
              </a:rPr>
              <a:t>progetto</a:t>
            </a:r>
            <a:r>
              <a:rPr lang="de-DE" sz="2800" i="1" dirty="0">
                <a:solidFill>
                  <a:schemeClr val="bg1">
                    <a:lumMod val="85000"/>
                  </a:schemeClr>
                </a:solidFill>
                <a:latin typeface="Georgia"/>
              </a:rPr>
              <a:t> + NOME </a:t>
            </a:r>
          </a:p>
          <a:p>
            <a:pPr defTabSz="457200"/>
            <a:endParaRPr lang="de-DE" sz="2000" i="1" dirty="0">
              <a:solidFill>
                <a:schemeClr val="bg1"/>
              </a:solidFill>
              <a:latin typeface="Georgia"/>
            </a:endParaRPr>
          </a:p>
          <a:p>
            <a:pPr defTabSz="457200"/>
            <a:r>
              <a:rPr lang="de-DE" sz="2000" i="1" dirty="0">
                <a:solidFill>
                  <a:schemeClr val="bg1"/>
                </a:solidFill>
                <a:latin typeface="Georgia"/>
              </a:rPr>
              <a:t>MVP Pitch Deck</a:t>
            </a:r>
          </a:p>
        </p:txBody>
      </p:sp>
    </p:spTree>
    <p:extLst>
      <p:ext uri="{BB962C8B-B14F-4D97-AF65-F5344CB8AC3E}">
        <p14:creationId xmlns:p14="http://schemas.microsoft.com/office/powerpoint/2010/main" val="1289548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C9FD1D2-B3E9-6D6E-13C3-8B6931EE8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3" r="15693"/>
          <a:stretch/>
        </p:blipFill>
        <p:spPr>
          <a:xfrm>
            <a:off x="0" y="1360169"/>
            <a:ext cx="9144000" cy="549783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8201C58-FA5B-C26E-8CE9-5DEA1EBACA3D}"/>
              </a:ext>
            </a:extLst>
          </p:cNvPr>
          <p:cNvSpPr/>
          <p:nvPr/>
        </p:nvSpPr>
        <p:spPr>
          <a:xfrm>
            <a:off x="4218986" y="1558397"/>
            <a:ext cx="4701472" cy="3266118"/>
          </a:xfrm>
          <a:prstGeom prst="rect">
            <a:avLst/>
          </a:prstGeom>
          <a:solidFill>
            <a:schemeClr val="bg1">
              <a:lumMod val="50000"/>
              <a:alpha val="74474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5900" indent="-215900">
              <a:tabLst>
                <a:tab pos="1236663" algn="l"/>
                <a:tab pos="2436813" algn="l"/>
                <a:tab pos="4259263" algn="l"/>
              </a:tabLst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Genereller Überblick Idee:</a:t>
            </a:r>
          </a:p>
          <a:p>
            <a:pPr>
              <a:tabLst>
                <a:tab pos="1236663" algn="l"/>
                <a:tab pos="2436813" algn="l"/>
                <a:tab pos="4259263" algn="l"/>
              </a:tabLst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tabLst>
                <a:tab pos="1236663" algn="l"/>
                <a:tab pos="2436813" algn="l"/>
                <a:tab pos="4259263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Worum geht es? </a:t>
            </a:r>
          </a:p>
          <a:p>
            <a:pPr>
              <a:tabLst>
                <a:tab pos="1236663" algn="l"/>
                <a:tab pos="2436813" algn="l"/>
                <a:tab pos="4259263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Was ist daran innovativ? </a:t>
            </a:r>
          </a:p>
          <a:p>
            <a:pPr>
              <a:tabLst>
                <a:tab pos="1236663" algn="l"/>
                <a:tab pos="2436813" algn="l"/>
                <a:tab pos="4259263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Wo soll die Idee umgesetzt werden?</a:t>
            </a:r>
          </a:p>
          <a:p>
            <a:pPr>
              <a:tabLst>
                <a:tab pos="1236663" algn="l"/>
                <a:tab pos="2436813" algn="l"/>
                <a:tab pos="4259263" algn="l"/>
              </a:tabLst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b="1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Panoramica generale Idea:</a:t>
            </a: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cosa si tratta? </a:t>
            </a: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Cosa c'è di innovativo? </a:t>
            </a: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Dove dovrebbe essere implementata l'idea?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29EBBF22-2528-B8DA-A1F0-6443069229A4}"/>
              </a:ext>
            </a:extLst>
          </p:cNvPr>
          <p:cNvSpPr txBox="1"/>
          <p:nvPr/>
        </p:nvSpPr>
        <p:spPr>
          <a:xfrm>
            <a:off x="382911" y="311902"/>
            <a:ext cx="58039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500" i="1" dirty="0">
                <a:solidFill>
                  <a:prstClr val="white"/>
                </a:solidFill>
                <a:latin typeface="Georgia"/>
              </a:rPr>
              <a:t>1. Überblick der Idee </a:t>
            </a:r>
          </a:p>
          <a:p>
            <a:pPr defTabSz="457200"/>
            <a:r>
              <a:rPr lang="de-DE" sz="2500" i="1" dirty="0">
                <a:solidFill>
                  <a:schemeClr val="bg1">
                    <a:lumMod val="85000"/>
                  </a:schemeClr>
                </a:solidFill>
                <a:latin typeface="Georgia"/>
              </a:rPr>
              <a:t>1. </a:t>
            </a:r>
            <a:r>
              <a:rPr lang="de-DE" sz="2500" i="1" dirty="0" err="1">
                <a:solidFill>
                  <a:schemeClr val="bg1">
                    <a:lumMod val="85000"/>
                  </a:schemeClr>
                </a:solidFill>
                <a:latin typeface="Georgia"/>
              </a:rPr>
              <a:t>Panoramica</a:t>
            </a:r>
            <a:r>
              <a:rPr lang="de-DE" sz="2500" i="1" dirty="0">
                <a:solidFill>
                  <a:schemeClr val="bg1">
                    <a:lumMod val="85000"/>
                  </a:schemeClr>
                </a:solidFill>
                <a:latin typeface="Georgia"/>
              </a:rPr>
              <a:t> </a:t>
            </a:r>
            <a:r>
              <a:rPr lang="de-DE" sz="2500" i="1" dirty="0" err="1">
                <a:solidFill>
                  <a:schemeClr val="bg1">
                    <a:lumMod val="85000"/>
                  </a:schemeClr>
                </a:solidFill>
                <a:latin typeface="Georgia"/>
              </a:rPr>
              <a:t>dell'idea</a:t>
            </a:r>
            <a:endParaRPr lang="de-DE" sz="2500" i="1" dirty="0">
              <a:solidFill>
                <a:schemeClr val="bg1">
                  <a:lumMod val="85000"/>
                </a:schemeClr>
              </a:solidFill>
              <a:latin typeface="Georgia"/>
            </a:endParaRPr>
          </a:p>
          <a:p>
            <a:pPr defTabSz="457200"/>
            <a:endParaRPr lang="de-DE" sz="2500" i="1" dirty="0">
              <a:solidFill>
                <a:schemeClr val="bg1">
                  <a:lumMod val="85000"/>
                </a:schemeClr>
              </a:solidFill>
              <a:latin typeface="Georgia"/>
            </a:endParaRPr>
          </a:p>
        </p:txBody>
      </p:sp>
      <p:sp>
        <p:nvSpPr>
          <p:cNvPr id="7" name="Foliennummernplatzhalter 1">
            <a:extLst>
              <a:ext uri="{FF2B5EF4-FFF2-40B4-BE49-F238E27FC236}">
                <a16:creationId xmlns:a16="http://schemas.microsoft.com/office/drawing/2014/main" id="{9931D3F8-BA16-3382-5827-D75A2A1705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84080" y="6357295"/>
            <a:ext cx="2133600" cy="365125"/>
          </a:xfrm>
        </p:spPr>
        <p:txBody>
          <a:bodyPr/>
          <a:lstStyle/>
          <a:p>
            <a:pPr>
              <a:defRPr/>
            </a:pPr>
            <a:fld id="{FE3BB392-01B1-4EAC-ADC3-687290413637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7039EFF-F074-6D33-826C-2F2946C642B4}"/>
              </a:ext>
            </a:extLst>
          </p:cNvPr>
          <p:cNvSpPr txBox="1"/>
          <p:nvPr/>
        </p:nvSpPr>
        <p:spPr>
          <a:xfrm>
            <a:off x="4218986" y="4824515"/>
            <a:ext cx="4701472" cy="646331"/>
          </a:xfrm>
          <a:prstGeom prst="rect">
            <a:avLst/>
          </a:prstGeom>
          <a:solidFill>
            <a:schemeClr val="accent6"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Siehe Ideenskizze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Vedi schizzo dell'idea</a:t>
            </a:r>
            <a:endParaRPr lang="de-CH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155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C9FD1D2-B3E9-6D6E-13C3-8B6931EE8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7" b="4827"/>
          <a:stretch/>
        </p:blipFill>
        <p:spPr>
          <a:xfrm>
            <a:off x="0" y="1360169"/>
            <a:ext cx="9144000" cy="549783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8201C58-FA5B-C26E-8CE9-5DEA1EBACA3D}"/>
              </a:ext>
            </a:extLst>
          </p:cNvPr>
          <p:cNvSpPr/>
          <p:nvPr/>
        </p:nvSpPr>
        <p:spPr>
          <a:xfrm>
            <a:off x="318038" y="1558397"/>
            <a:ext cx="4701472" cy="4370455"/>
          </a:xfrm>
          <a:prstGeom prst="rect">
            <a:avLst/>
          </a:prstGeom>
          <a:solidFill>
            <a:schemeClr val="bg1">
              <a:lumMod val="50000"/>
              <a:alpha val="74474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236663" algn="l"/>
                <a:tab pos="2436813" algn="l"/>
                <a:tab pos="4259263" algn="l"/>
              </a:tabLst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Beschreibt euer MVP:  </a:t>
            </a:r>
          </a:p>
          <a:p>
            <a:pPr>
              <a:tabLst>
                <a:tab pos="1236663" algn="l"/>
                <a:tab pos="2436813" algn="l"/>
                <a:tab pos="4259263" algn="l"/>
              </a:tabLst>
            </a:pP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236663" algn="l"/>
                <a:tab pos="2436813" algn="l"/>
                <a:tab pos="4259263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Was plant ihr? Wie wird es aussehen  / funktionieren?</a:t>
            </a:r>
          </a:p>
          <a:p>
            <a:pPr>
              <a:tabLst>
                <a:tab pos="1236663" algn="l"/>
                <a:tab pos="2436813" algn="l"/>
                <a:tab pos="4259263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Wie soll es umgesetzt werden? </a:t>
            </a:r>
          </a:p>
          <a:p>
            <a:pPr>
              <a:tabLst>
                <a:tab pos="1236663" algn="l"/>
                <a:tab pos="2436813" algn="l"/>
                <a:tab pos="4259263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Wenn Ihr Euer MVP bereits visualisieren könnt - fügt dies hier ein!</a:t>
            </a:r>
          </a:p>
          <a:p>
            <a:pPr>
              <a:tabLst>
                <a:tab pos="1236663" algn="l"/>
                <a:tab pos="2436813" algn="l"/>
                <a:tab pos="4259263" algn="l"/>
              </a:tabLst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b="1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Descrivete il vostro MVP:  </a:t>
            </a: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endParaRPr lang="it-IT" b="1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cosa state progettando? Come sarà e come funzionerà?</a:t>
            </a: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verrà attuato? </a:t>
            </a: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riuscite già a visualizzare il vostro MVP, inseritelo qui!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29EBBF22-2528-B8DA-A1F0-6443069229A4}"/>
              </a:ext>
            </a:extLst>
          </p:cNvPr>
          <p:cNvSpPr txBox="1"/>
          <p:nvPr/>
        </p:nvSpPr>
        <p:spPr>
          <a:xfrm>
            <a:off x="382911" y="311902"/>
            <a:ext cx="58039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500" i="1" dirty="0">
                <a:solidFill>
                  <a:prstClr val="white"/>
                </a:solidFill>
                <a:latin typeface="Georgia"/>
              </a:rPr>
              <a:t>2. Das MVP</a:t>
            </a:r>
          </a:p>
          <a:p>
            <a:pPr defTabSz="457200"/>
            <a:r>
              <a:rPr lang="de-DE" sz="2500" i="1" dirty="0">
                <a:solidFill>
                  <a:schemeClr val="bg1">
                    <a:lumMod val="85000"/>
                  </a:schemeClr>
                </a:solidFill>
                <a:latin typeface="Georgia"/>
              </a:rPr>
              <a:t>2. Il MVP</a:t>
            </a:r>
          </a:p>
          <a:p>
            <a:pPr defTabSz="457200"/>
            <a:endParaRPr lang="de-DE" sz="2500" i="1" dirty="0">
              <a:solidFill>
                <a:schemeClr val="bg1">
                  <a:lumMod val="85000"/>
                </a:schemeClr>
              </a:solidFill>
              <a:latin typeface="Georgia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20F185E-BE9E-9FE7-25A0-C15E3AB3037F}"/>
              </a:ext>
            </a:extLst>
          </p:cNvPr>
          <p:cNvSpPr txBox="1"/>
          <p:nvPr/>
        </p:nvSpPr>
        <p:spPr>
          <a:xfrm>
            <a:off x="318038" y="5928852"/>
            <a:ext cx="4701472" cy="646331"/>
          </a:xfrm>
          <a:prstGeom prst="rect">
            <a:avLst/>
          </a:prstGeom>
          <a:solidFill>
            <a:schemeClr val="accent3"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Siehe </a:t>
            </a:r>
            <a:r>
              <a:rPr lang="de-CH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Mural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 MVP Design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Vedi</a:t>
            </a:r>
            <a:r>
              <a:rPr lang="de-CH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Mural</a:t>
            </a:r>
            <a:r>
              <a:rPr lang="de-CH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MVP Design</a:t>
            </a:r>
            <a:endParaRPr lang="de-CH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BC2E81BC-33AB-BDDA-D556-6CFA13023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84080" y="6357295"/>
            <a:ext cx="2133600" cy="365125"/>
          </a:xfrm>
        </p:spPr>
        <p:txBody>
          <a:bodyPr/>
          <a:lstStyle/>
          <a:p>
            <a:pPr>
              <a:defRPr/>
            </a:pPr>
            <a:fld id="{FE3BB392-01B1-4EAC-ADC3-687290413637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775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C9FD1D2-B3E9-6D6E-13C3-8B6931EE8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 b="4961"/>
          <a:stretch/>
        </p:blipFill>
        <p:spPr>
          <a:xfrm>
            <a:off x="0" y="1360169"/>
            <a:ext cx="9144000" cy="549783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8201C58-FA5B-C26E-8CE9-5DEA1EBACA3D}"/>
              </a:ext>
            </a:extLst>
          </p:cNvPr>
          <p:cNvSpPr/>
          <p:nvPr/>
        </p:nvSpPr>
        <p:spPr>
          <a:xfrm>
            <a:off x="3709219" y="1558397"/>
            <a:ext cx="5211239" cy="3266118"/>
          </a:xfrm>
          <a:prstGeom prst="rect">
            <a:avLst/>
          </a:prstGeom>
          <a:solidFill>
            <a:schemeClr val="bg1">
              <a:lumMod val="50000"/>
              <a:alpha val="74474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5900" indent="-215900">
              <a:tabLst>
                <a:tab pos="1236663" algn="l"/>
                <a:tab pos="2436813" algn="l"/>
                <a:tab pos="4259263" algn="l"/>
              </a:tabLst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Auf welche Kundensegmente fokussiert ihr?</a:t>
            </a:r>
          </a:p>
          <a:p>
            <a:pPr marL="215900" indent="-215900">
              <a:tabLst>
                <a:tab pos="1236663" algn="l"/>
                <a:tab pos="2436813" algn="l"/>
                <a:tab pos="4259263" algn="l"/>
              </a:tabLst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5900" indent="-215900">
              <a:tabLst>
                <a:tab pos="1236663" algn="l"/>
                <a:tab pos="2436813" algn="l"/>
                <a:tab pos="4259263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Wer sind die Zielkunden für das MVP? </a:t>
            </a:r>
          </a:p>
          <a:p>
            <a:pPr marL="215900" indent="-215900">
              <a:tabLst>
                <a:tab pos="1236663" algn="l"/>
                <a:tab pos="2436813" algn="l"/>
                <a:tab pos="4259263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Welchen Wert bietet das MVP ihnen? </a:t>
            </a:r>
          </a:p>
          <a:p>
            <a:pPr>
              <a:tabLst>
                <a:tab pos="1236663" algn="l"/>
                <a:tab pos="2436813" algn="l"/>
                <a:tab pos="4259263" algn="l"/>
              </a:tabLst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b="1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 quali segmenti di clientela vi concentrate?</a:t>
            </a: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endParaRPr lang="it-IT" b="1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sono i clienti target dell'MVP? </a:t>
            </a: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 valore offre loro l'MVP? 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29EBBF22-2528-B8DA-A1F0-6443069229A4}"/>
              </a:ext>
            </a:extLst>
          </p:cNvPr>
          <p:cNvSpPr txBox="1"/>
          <p:nvPr/>
        </p:nvSpPr>
        <p:spPr>
          <a:xfrm>
            <a:off x="382911" y="311902"/>
            <a:ext cx="5803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500" i="1" dirty="0">
                <a:solidFill>
                  <a:prstClr val="white"/>
                </a:solidFill>
                <a:latin typeface="Georgia"/>
              </a:rPr>
              <a:t>3. Testkunden</a:t>
            </a:r>
          </a:p>
          <a:p>
            <a:pPr defTabSz="457200"/>
            <a:r>
              <a:rPr lang="it-IT" sz="2500" i="1" dirty="0">
                <a:solidFill>
                  <a:schemeClr val="bg1">
                    <a:lumMod val="85000"/>
                  </a:schemeClr>
                </a:solidFill>
                <a:latin typeface="Georgia"/>
              </a:rPr>
              <a:t>3. Clienti di prova</a:t>
            </a:r>
            <a:endParaRPr lang="de-DE" sz="2500" i="1" dirty="0">
              <a:solidFill>
                <a:schemeClr val="bg1">
                  <a:lumMod val="85000"/>
                </a:schemeClr>
              </a:solidFill>
              <a:latin typeface="Georgia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F0999FD-5E9D-C0C5-224C-B98919EA7EB2}"/>
              </a:ext>
            </a:extLst>
          </p:cNvPr>
          <p:cNvSpPr txBox="1"/>
          <p:nvPr/>
        </p:nvSpPr>
        <p:spPr>
          <a:xfrm>
            <a:off x="3709219" y="4824515"/>
            <a:ext cx="5211238" cy="646331"/>
          </a:xfrm>
          <a:prstGeom prst="rect">
            <a:avLst/>
          </a:prstGeom>
          <a:solidFill>
            <a:schemeClr val="accent3"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Siehe </a:t>
            </a:r>
            <a:r>
              <a:rPr lang="de-CH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Mural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 MVP Design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Vedi</a:t>
            </a:r>
            <a:r>
              <a:rPr lang="de-CH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Mural</a:t>
            </a:r>
            <a:r>
              <a:rPr lang="de-CH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MVP Design</a:t>
            </a:r>
            <a:endParaRPr lang="de-CH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606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C9FD1D2-B3E9-6D6E-13C3-8B6931EE8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" b="4839"/>
          <a:stretch/>
        </p:blipFill>
        <p:spPr>
          <a:xfrm>
            <a:off x="0" y="1360169"/>
            <a:ext cx="9144000" cy="549783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8201C58-FA5B-C26E-8CE9-5DEA1EBACA3D}"/>
              </a:ext>
            </a:extLst>
          </p:cNvPr>
          <p:cNvSpPr/>
          <p:nvPr/>
        </p:nvSpPr>
        <p:spPr>
          <a:xfrm>
            <a:off x="318038" y="1558397"/>
            <a:ext cx="4701472" cy="1959093"/>
          </a:xfrm>
          <a:prstGeom prst="rect">
            <a:avLst/>
          </a:prstGeom>
          <a:solidFill>
            <a:schemeClr val="bg1">
              <a:lumMod val="50000"/>
              <a:alpha val="74474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236663" algn="l"/>
                <a:tab pos="2436813" algn="l"/>
                <a:tab pos="4259263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Erklärt hier was ihr mit eurem MVP Test  herausfinden wollt und warum das wichtig ist</a:t>
            </a: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endParaRPr lang="it-IT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Spiegate qui cosa volete scoprire con il vostro test MVP e perché è importante.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29EBBF22-2528-B8DA-A1F0-6443069229A4}"/>
              </a:ext>
            </a:extLst>
          </p:cNvPr>
          <p:cNvSpPr txBox="1"/>
          <p:nvPr/>
        </p:nvSpPr>
        <p:spPr>
          <a:xfrm>
            <a:off x="382911" y="311902"/>
            <a:ext cx="58039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500" i="1" dirty="0">
                <a:solidFill>
                  <a:prstClr val="white"/>
                </a:solidFill>
                <a:latin typeface="Georgia"/>
              </a:rPr>
              <a:t>4. Was wollen wir herausfinden? </a:t>
            </a:r>
          </a:p>
          <a:p>
            <a:pPr defTabSz="457200"/>
            <a:r>
              <a:rPr lang="de-DE" sz="2500" i="1" dirty="0">
                <a:solidFill>
                  <a:schemeClr val="bg1">
                    <a:lumMod val="85000"/>
                  </a:schemeClr>
                </a:solidFill>
                <a:latin typeface="Georgia"/>
              </a:rPr>
              <a:t>4. Cosa </a:t>
            </a:r>
            <a:r>
              <a:rPr lang="de-DE" sz="2500" i="1" dirty="0" err="1">
                <a:solidFill>
                  <a:schemeClr val="bg1">
                    <a:lumMod val="85000"/>
                  </a:schemeClr>
                </a:solidFill>
                <a:latin typeface="Georgia"/>
              </a:rPr>
              <a:t>vogliamo</a:t>
            </a:r>
            <a:r>
              <a:rPr lang="de-DE" sz="2500" i="1" dirty="0">
                <a:solidFill>
                  <a:schemeClr val="bg1">
                    <a:lumMod val="85000"/>
                  </a:schemeClr>
                </a:solidFill>
                <a:latin typeface="Georgia"/>
              </a:rPr>
              <a:t> </a:t>
            </a:r>
            <a:r>
              <a:rPr lang="de-DE" sz="2500" i="1" dirty="0" err="1">
                <a:solidFill>
                  <a:schemeClr val="bg1">
                    <a:lumMod val="85000"/>
                  </a:schemeClr>
                </a:solidFill>
                <a:latin typeface="Georgia"/>
              </a:rPr>
              <a:t>scoprire</a:t>
            </a:r>
            <a:r>
              <a:rPr lang="de-DE" sz="2500" i="1" dirty="0">
                <a:solidFill>
                  <a:schemeClr val="bg1">
                    <a:lumMod val="85000"/>
                  </a:schemeClr>
                </a:solidFill>
                <a:latin typeface="Georgia"/>
              </a:rPr>
              <a:t>? </a:t>
            </a:r>
          </a:p>
          <a:p>
            <a:pPr defTabSz="457200"/>
            <a:endParaRPr lang="de-DE" sz="2500" i="1" dirty="0">
              <a:solidFill>
                <a:schemeClr val="bg1">
                  <a:lumMod val="85000"/>
                </a:schemeClr>
              </a:solidFill>
              <a:latin typeface="Georgia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20F185E-BE9E-9FE7-25A0-C15E3AB3037F}"/>
              </a:ext>
            </a:extLst>
          </p:cNvPr>
          <p:cNvSpPr txBox="1"/>
          <p:nvPr/>
        </p:nvSpPr>
        <p:spPr>
          <a:xfrm>
            <a:off x="318038" y="3517490"/>
            <a:ext cx="4701472" cy="646331"/>
          </a:xfrm>
          <a:prstGeom prst="rect">
            <a:avLst/>
          </a:prstGeom>
          <a:solidFill>
            <a:schemeClr val="accent3"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de-DE" sz="1800" b="1" dirty="0">
                <a:latin typeface="Arial" panose="020B0604020202020204" pitchFamily="34" charset="0"/>
                <a:cs typeface="Arial" panose="020B0604020202020204" pitchFamily="34" charset="0"/>
              </a:rPr>
              <a:t>Gleiche Infos wie in eurem </a:t>
            </a:r>
            <a:r>
              <a:rPr lang="de-DE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Mural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</a:p>
          <a:p>
            <a:r>
              <a:rPr lang="it-IT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Stesse informazioni del vostro </a:t>
            </a:r>
            <a:r>
              <a:rPr lang="it-IT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Mural</a:t>
            </a:r>
            <a:r>
              <a:rPr lang="en-GB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CH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36BD9C9A-C28C-A87C-7EBF-DD6D0C45A0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84080" y="6357295"/>
            <a:ext cx="2133600" cy="365125"/>
          </a:xfrm>
        </p:spPr>
        <p:txBody>
          <a:bodyPr/>
          <a:lstStyle/>
          <a:p>
            <a:pPr>
              <a:defRPr/>
            </a:pPr>
            <a:fld id="{FE3BB392-01B1-4EAC-ADC3-687290413637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557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C9FD1D2-B3E9-6D6E-13C3-8B6931EE8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8" b="4918"/>
          <a:stretch/>
        </p:blipFill>
        <p:spPr>
          <a:xfrm>
            <a:off x="0" y="1360169"/>
            <a:ext cx="9144000" cy="549783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8201C58-FA5B-C26E-8CE9-5DEA1EBACA3D}"/>
              </a:ext>
            </a:extLst>
          </p:cNvPr>
          <p:cNvSpPr/>
          <p:nvPr/>
        </p:nvSpPr>
        <p:spPr>
          <a:xfrm>
            <a:off x="3709219" y="1558397"/>
            <a:ext cx="5211239" cy="2681764"/>
          </a:xfrm>
          <a:prstGeom prst="rect">
            <a:avLst/>
          </a:prstGeom>
          <a:solidFill>
            <a:schemeClr val="bg1">
              <a:lumMod val="50000"/>
              <a:alpha val="74474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5900" indent="-215900">
              <a:tabLst>
                <a:tab pos="1236663" algn="l"/>
                <a:tab pos="2436813" algn="l"/>
                <a:tab pos="4259263" algn="l"/>
              </a:tabLst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Partnerschaften und Team:</a:t>
            </a:r>
          </a:p>
          <a:p>
            <a:pPr marL="215900" indent="-215900">
              <a:tabLst>
                <a:tab pos="1236663" algn="l"/>
                <a:tab pos="2436813" algn="l"/>
                <a:tab pos="4259263" algn="l"/>
              </a:tabLst>
            </a:pP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15900" indent="-215900">
              <a:tabLst>
                <a:tab pos="1236663" algn="l"/>
                <a:tab pos="2436813" algn="l"/>
                <a:tab pos="4259263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Mit wem wird das MVP umgesetzt? </a:t>
            </a:r>
          </a:p>
          <a:p>
            <a:pPr marL="215900" indent="-215900">
              <a:tabLst>
                <a:tab pos="1236663" algn="l"/>
                <a:tab pos="2436813" algn="l"/>
                <a:tab pos="4259263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Wer macht was? </a:t>
            </a:r>
          </a:p>
          <a:p>
            <a:pPr>
              <a:tabLst>
                <a:tab pos="1236663" algn="l"/>
                <a:tab pos="2436813" algn="l"/>
                <a:tab pos="4259263" algn="l"/>
              </a:tabLst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b="1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e team:</a:t>
            </a: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endParaRPr lang="it-IT" b="1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chi implementiamo l'MVP? </a:t>
            </a: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 fa cosa? 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29EBBF22-2528-B8DA-A1F0-6443069229A4}"/>
              </a:ext>
            </a:extLst>
          </p:cNvPr>
          <p:cNvSpPr txBox="1"/>
          <p:nvPr/>
        </p:nvSpPr>
        <p:spPr>
          <a:xfrm>
            <a:off x="382911" y="311902"/>
            <a:ext cx="58039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500" i="1" dirty="0">
                <a:solidFill>
                  <a:prstClr val="white"/>
                </a:solidFill>
                <a:latin typeface="Georgia"/>
              </a:rPr>
              <a:t>5. Partnerschaften und Team</a:t>
            </a:r>
          </a:p>
          <a:p>
            <a:pPr defTabSz="457200"/>
            <a:r>
              <a:rPr lang="it-IT" sz="2500" i="1" dirty="0">
                <a:solidFill>
                  <a:schemeClr val="bg1">
                    <a:lumMod val="85000"/>
                  </a:schemeClr>
                </a:solidFill>
                <a:latin typeface="Georgia"/>
              </a:rPr>
              <a:t>5. Partner e team</a:t>
            </a:r>
            <a:endParaRPr lang="de-DE" sz="2500" i="1" dirty="0">
              <a:solidFill>
                <a:schemeClr val="bg1">
                  <a:lumMod val="85000"/>
                </a:schemeClr>
              </a:solidFill>
              <a:latin typeface="Georgia"/>
            </a:endParaRPr>
          </a:p>
        </p:txBody>
      </p:sp>
      <p:sp>
        <p:nvSpPr>
          <p:cNvPr id="3" name="Foliennummernplatzhalter 1">
            <a:extLst>
              <a:ext uri="{FF2B5EF4-FFF2-40B4-BE49-F238E27FC236}">
                <a16:creationId xmlns:a16="http://schemas.microsoft.com/office/drawing/2014/main" id="{DA04078B-BEB4-0314-1E5E-921FEA2F5F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84080" y="6357295"/>
            <a:ext cx="2133600" cy="365125"/>
          </a:xfrm>
        </p:spPr>
        <p:txBody>
          <a:bodyPr/>
          <a:lstStyle/>
          <a:p>
            <a:pPr>
              <a:defRPr/>
            </a:pPr>
            <a:fld id="{FE3BB392-01B1-4EAC-ADC3-687290413637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FCE1C6C-F303-87FB-2953-5A23C69F7E2F}"/>
              </a:ext>
            </a:extLst>
          </p:cNvPr>
          <p:cNvSpPr txBox="1"/>
          <p:nvPr/>
        </p:nvSpPr>
        <p:spPr>
          <a:xfrm>
            <a:off x="3709218" y="4227299"/>
            <a:ext cx="5211239" cy="646331"/>
          </a:xfrm>
          <a:prstGeom prst="rect">
            <a:avLst/>
          </a:prstGeom>
          <a:solidFill>
            <a:schemeClr val="accent6">
              <a:alpha val="74000"/>
            </a:schemeClr>
          </a:solidFill>
        </p:spPr>
        <p:txBody>
          <a:bodyPr wrap="square">
            <a:spAutoFit/>
          </a:bodyPr>
          <a:lstStyle/>
          <a:p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Siehe Ideenskizze &amp; Business Modell</a:t>
            </a:r>
            <a:endParaRPr lang="en-GB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Vedi schizzo dell'idea e modello di business</a:t>
            </a:r>
            <a:endParaRPr lang="de-CH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422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C9FD1D2-B3E9-6D6E-13C3-8B6931EE8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7" b="4967"/>
          <a:stretch/>
        </p:blipFill>
        <p:spPr>
          <a:xfrm>
            <a:off x="0" y="1360169"/>
            <a:ext cx="9144000" cy="549783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8201C58-FA5B-C26E-8CE9-5DEA1EBACA3D}"/>
              </a:ext>
            </a:extLst>
          </p:cNvPr>
          <p:cNvSpPr/>
          <p:nvPr/>
        </p:nvSpPr>
        <p:spPr>
          <a:xfrm>
            <a:off x="318038" y="1558397"/>
            <a:ext cx="4701472" cy="1959093"/>
          </a:xfrm>
          <a:prstGeom prst="rect">
            <a:avLst/>
          </a:prstGeom>
          <a:solidFill>
            <a:schemeClr val="bg1">
              <a:lumMod val="50000"/>
              <a:alpha val="74474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1236663" algn="l"/>
                <a:tab pos="2436813" algn="l"/>
                <a:tab pos="4259263" algn="l"/>
              </a:tabLst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Erläutert, was wann umgesetzt werden soll; z.B. mit einem simplen Gantt Chart / Zeitleiste</a:t>
            </a: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endParaRPr lang="it-IT" i="1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tabLst>
                <a:tab pos="1236663" algn="l"/>
                <a:tab pos="2436813" algn="l"/>
                <a:tab pos="4259263" algn="l"/>
              </a:tabLst>
            </a:pP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Spiega cosa deve essere implementato e quando; ad esempio con un semplice diagramma di </a:t>
            </a:r>
            <a:r>
              <a:rPr lang="it-IT" i="1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Gantt</a:t>
            </a:r>
            <a:r>
              <a:rPr lang="it-IT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sequenza temporale</a:t>
            </a:r>
          </a:p>
        </p:txBody>
      </p:sp>
      <p:sp>
        <p:nvSpPr>
          <p:cNvPr id="4" name="Textfeld 2">
            <a:extLst>
              <a:ext uri="{FF2B5EF4-FFF2-40B4-BE49-F238E27FC236}">
                <a16:creationId xmlns:a16="http://schemas.microsoft.com/office/drawing/2014/main" id="{29EBBF22-2528-B8DA-A1F0-6443069229A4}"/>
              </a:ext>
            </a:extLst>
          </p:cNvPr>
          <p:cNvSpPr txBox="1"/>
          <p:nvPr/>
        </p:nvSpPr>
        <p:spPr>
          <a:xfrm>
            <a:off x="382911" y="311902"/>
            <a:ext cx="58039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de-DE" sz="2500" i="1" dirty="0">
                <a:solidFill>
                  <a:prstClr val="white"/>
                </a:solidFill>
                <a:latin typeface="Georgia"/>
              </a:rPr>
              <a:t>6. Implementierungsplan MVP</a:t>
            </a:r>
          </a:p>
          <a:p>
            <a:pPr defTabSz="457200"/>
            <a:r>
              <a:rPr lang="de-DE" sz="2500" i="1" dirty="0">
                <a:solidFill>
                  <a:schemeClr val="bg1">
                    <a:lumMod val="85000"/>
                  </a:schemeClr>
                </a:solidFill>
                <a:latin typeface="Georgia"/>
              </a:rPr>
              <a:t>6. Piano di </a:t>
            </a:r>
            <a:r>
              <a:rPr lang="de-DE" sz="2500" i="1" dirty="0" err="1">
                <a:solidFill>
                  <a:schemeClr val="bg1">
                    <a:lumMod val="85000"/>
                  </a:schemeClr>
                </a:solidFill>
                <a:latin typeface="Georgia"/>
              </a:rPr>
              <a:t>implementazione</a:t>
            </a:r>
            <a:r>
              <a:rPr lang="de-DE" sz="2500" i="1" dirty="0">
                <a:solidFill>
                  <a:schemeClr val="bg1">
                    <a:lumMod val="85000"/>
                  </a:schemeClr>
                </a:solidFill>
                <a:latin typeface="Georgia"/>
              </a:rPr>
              <a:t> MVP</a:t>
            </a:r>
          </a:p>
          <a:p>
            <a:pPr defTabSz="457200"/>
            <a:endParaRPr lang="de-DE" sz="2500" i="1" dirty="0">
              <a:solidFill>
                <a:schemeClr val="bg1">
                  <a:lumMod val="85000"/>
                </a:schemeClr>
              </a:solidFill>
              <a:latin typeface="Georgia"/>
            </a:endParaRPr>
          </a:p>
        </p:txBody>
      </p:sp>
      <p:graphicFrame>
        <p:nvGraphicFramePr>
          <p:cNvPr id="3" name="Tabelle 5">
            <a:extLst>
              <a:ext uri="{FF2B5EF4-FFF2-40B4-BE49-F238E27FC236}">
                <a16:creationId xmlns:a16="http://schemas.microsoft.com/office/drawing/2014/main" id="{77DF9410-C840-A706-998C-F2C59FEEF1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5398856"/>
              </p:ext>
            </p:extLst>
          </p:nvPr>
        </p:nvGraphicFramePr>
        <p:xfrm>
          <a:off x="690810" y="4070347"/>
          <a:ext cx="7762379" cy="2357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3547">
                  <a:extLst>
                    <a:ext uri="{9D8B030D-6E8A-4147-A177-3AD203B41FA5}">
                      <a16:colId xmlns:a16="http://schemas.microsoft.com/office/drawing/2014/main" val="2026799752"/>
                    </a:ext>
                  </a:extLst>
                </a:gridCol>
                <a:gridCol w="269927">
                  <a:extLst>
                    <a:ext uri="{9D8B030D-6E8A-4147-A177-3AD203B41FA5}">
                      <a16:colId xmlns:a16="http://schemas.microsoft.com/office/drawing/2014/main" val="2388657031"/>
                    </a:ext>
                  </a:extLst>
                </a:gridCol>
                <a:gridCol w="269927">
                  <a:extLst>
                    <a:ext uri="{9D8B030D-6E8A-4147-A177-3AD203B41FA5}">
                      <a16:colId xmlns:a16="http://schemas.microsoft.com/office/drawing/2014/main" val="2407180420"/>
                    </a:ext>
                  </a:extLst>
                </a:gridCol>
                <a:gridCol w="269927">
                  <a:extLst>
                    <a:ext uri="{9D8B030D-6E8A-4147-A177-3AD203B41FA5}">
                      <a16:colId xmlns:a16="http://schemas.microsoft.com/office/drawing/2014/main" val="1790996503"/>
                    </a:ext>
                  </a:extLst>
                </a:gridCol>
                <a:gridCol w="269927">
                  <a:extLst>
                    <a:ext uri="{9D8B030D-6E8A-4147-A177-3AD203B41FA5}">
                      <a16:colId xmlns:a16="http://schemas.microsoft.com/office/drawing/2014/main" val="1415231416"/>
                    </a:ext>
                  </a:extLst>
                </a:gridCol>
                <a:gridCol w="269927">
                  <a:extLst>
                    <a:ext uri="{9D8B030D-6E8A-4147-A177-3AD203B41FA5}">
                      <a16:colId xmlns:a16="http://schemas.microsoft.com/office/drawing/2014/main" val="2665765755"/>
                    </a:ext>
                  </a:extLst>
                </a:gridCol>
                <a:gridCol w="269927">
                  <a:extLst>
                    <a:ext uri="{9D8B030D-6E8A-4147-A177-3AD203B41FA5}">
                      <a16:colId xmlns:a16="http://schemas.microsoft.com/office/drawing/2014/main" val="3249721473"/>
                    </a:ext>
                  </a:extLst>
                </a:gridCol>
                <a:gridCol w="269927">
                  <a:extLst>
                    <a:ext uri="{9D8B030D-6E8A-4147-A177-3AD203B41FA5}">
                      <a16:colId xmlns:a16="http://schemas.microsoft.com/office/drawing/2014/main" val="3555519882"/>
                    </a:ext>
                  </a:extLst>
                </a:gridCol>
                <a:gridCol w="239068">
                  <a:extLst>
                    <a:ext uri="{9D8B030D-6E8A-4147-A177-3AD203B41FA5}">
                      <a16:colId xmlns:a16="http://schemas.microsoft.com/office/drawing/2014/main" val="659707816"/>
                    </a:ext>
                  </a:extLst>
                </a:gridCol>
                <a:gridCol w="300786">
                  <a:extLst>
                    <a:ext uri="{9D8B030D-6E8A-4147-A177-3AD203B41FA5}">
                      <a16:colId xmlns:a16="http://schemas.microsoft.com/office/drawing/2014/main" val="3764356775"/>
                    </a:ext>
                  </a:extLst>
                </a:gridCol>
                <a:gridCol w="269927">
                  <a:extLst>
                    <a:ext uri="{9D8B030D-6E8A-4147-A177-3AD203B41FA5}">
                      <a16:colId xmlns:a16="http://schemas.microsoft.com/office/drawing/2014/main" val="2120817613"/>
                    </a:ext>
                  </a:extLst>
                </a:gridCol>
                <a:gridCol w="269927">
                  <a:extLst>
                    <a:ext uri="{9D8B030D-6E8A-4147-A177-3AD203B41FA5}">
                      <a16:colId xmlns:a16="http://schemas.microsoft.com/office/drawing/2014/main" val="3251112354"/>
                    </a:ext>
                  </a:extLst>
                </a:gridCol>
                <a:gridCol w="269927">
                  <a:extLst>
                    <a:ext uri="{9D8B030D-6E8A-4147-A177-3AD203B41FA5}">
                      <a16:colId xmlns:a16="http://schemas.microsoft.com/office/drawing/2014/main" val="764354923"/>
                    </a:ext>
                  </a:extLst>
                </a:gridCol>
                <a:gridCol w="269927">
                  <a:extLst>
                    <a:ext uri="{9D8B030D-6E8A-4147-A177-3AD203B41FA5}">
                      <a16:colId xmlns:a16="http://schemas.microsoft.com/office/drawing/2014/main" val="1177857712"/>
                    </a:ext>
                  </a:extLst>
                </a:gridCol>
                <a:gridCol w="269927">
                  <a:extLst>
                    <a:ext uri="{9D8B030D-6E8A-4147-A177-3AD203B41FA5}">
                      <a16:colId xmlns:a16="http://schemas.microsoft.com/office/drawing/2014/main" val="967018521"/>
                    </a:ext>
                  </a:extLst>
                </a:gridCol>
                <a:gridCol w="269927">
                  <a:extLst>
                    <a:ext uri="{9D8B030D-6E8A-4147-A177-3AD203B41FA5}">
                      <a16:colId xmlns:a16="http://schemas.microsoft.com/office/drawing/2014/main" val="2496073493"/>
                    </a:ext>
                  </a:extLst>
                </a:gridCol>
                <a:gridCol w="269927">
                  <a:extLst>
                    <a:ext uri="{9D8B030D-6E8A-4147-A177-3AD203B41FA5}">
                      <a16:colId xmlns:a16="http://schemas.microsoft.com/office/drawing/2014/main" val="3208282959"/>
                    </a:ext>
                  </a:extLst>
                </a:gridCol>
              </a:tblGrid>
              <a:tr h="372466">
                <a:tc>
                  <a:txBody>
                    <a:bodyPr/>
                    <a:lstStyle/>
                    <a:p>
                      <a:pPr algn="ctr"/>
                      <a:r>
                        <a:rPr lang="de-DE" sz="1400" b="0" noProof="0" dirty="0"/>
                        <a:t>Aktivität / </a:t>
                      </a:r>
                      <a:r>
                        <a:rPr lang="fr-CH" sz="1400" b="0" noProof="0" dirty="0" err="1"/>
                        <a:t>Attività</a:t>
                      </a:r>
                      <a:r>
                        <a:rPr lang="fr-CH" sz="1400" b="0" noProof="0" dirty="0"/>
                        <a:t> 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b="0" noProof="0" dirty="0">
                          <a:solidFill>
                            <a:schemeClr val="tx1"/>
                          </a:solidFill>
                        </a:rPr>
                        <a:t>März / Marzo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r-CH" sz="1400" b="0" noProof="0" dirty="0">
                          <a:solidFill>
                            <a:schemeClr val="tx1"/>
                          </a:solidFill>
                        </a:rPr>
                        <a:t>April / </a:t>
                      </a:r>
                      <a:r>
                        <a:rPr lang="fr-CH" sz="1400" b="0" noProof="0" dirty="0" err="1">
                          <a:solidFill>
                            <a:schemeClr val="tx1"/>
                          </a:solidFill>
                        </a:rPr>
                        <a:t>Aprile</a:t>
                      </a:r>
                      <a:endParaRPr lang="fr-CH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r-CH" sz="1400" b="0" noProof="0" dirty="0">
                          <a:solidFill>
                            <a:schemeClr val="tx1"/>
                          </a:solidFill>
                        </a:rPr>
                        <a:t>Mai / </a:t>
                      </a:r>
                      <a:r>
                        <a:rPr lang="fr-CH" sz="1400" b="0" noProof="0" dirty="0" err="1">
                          <a:solidFill>
                            <a:schemeClr val="tx1"/>
                          </a:solidFill>
                        </a:rPr>
                        <a:t>Maggio</a:t>
                      </a:r>
                      <a:endParaRPr lang="fr-CH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r-CH" sz="1400" b="0" noProof="0" dirty="0">
                          <a:solidFill>
                            <a:schemeClr val="tx1"/>
                          </a:solidFill>
                        </a:rPr>
                        <a:t>Juni / </a:t>
                      </a:r>
                      <a:r>
                        <a:rPr lang="fr-CH" sz="1400" b="0" noProof="0" dirty="0" err="1">
                          <a:solidFill>
                            <a:schemeClr val="tx1"/>
                          </a:solidFill>
                        </a:rPr>
                        <a:t>Giugno</a:t>
                      </a:r>
                      <a:endParaRPr lang="fr-CH" sz="1400" b="0" noProof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0486089"/>
                  </a:ext>
                </a:extLst>
              </a:tr>
              <a:tr h="372466">
                <a:tc>
                  <a:txBody>
                    <a:bodyPr/>
                    <a:lstStyle/>
                    <a:p>
                      <a:r>
                        <a:rPr lang="de-DE" sz="1400" b="0" noProof="0" dirty="0"/>
                        <a:t>Aktivität 1 / </a:t>
                      </a:r>
                      <a:r>
                        <a:rPr lang="fr-CH" sz="1400" b="0" noProof="0" dirty="0" err="1"/>
                        <a:t>Attività</a:t>
                      </a:r>
                      <a:r>
                        <a:rPr lang="fr-CH" sz="1400" b="0" noProof="0" dirty="0"/>
                        <a:t> 1: </a:t>
                      </a:r>
                      <a:r>
                        <a:rPr lang="fr-CH" sz="1400" b="0" noProof="0" dirty="0" err="1"/>
                        <a:t>xyz</a:t>
                      </a:r>
                      <a:endParaRPr lang="fr-CH" sz="1400" b="0" noProof="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51840533"/>
                  </a:ext>
                </a:extLst>
              </a:tr>
              <a:tr h="372466">
                <a:tc>
                  <a:txBody>
                    <a:bodyPr/>
                    <a:lstStyle/>
                    <a:p>
                      <a:r>
                        <a:rPr lang="de-DE" sz="1400" b="0" noProof="0" dirty="0"/>
                        <a:t>Aktivität 2 / </a:t>
                      </a:r>
                      <a:r>
                        <a:rPr lang="fr-CH" sz="1400" b="0" noProof="0" dirty="0" err="1"/>
                        <a:t>Attività</a:t>
                      </a:r>
                      <a:r>
                        <a:rPr lang="fr-CH" sz="1400" b="0" noProof="0" dirty="0"/>
                        <a:t> 2: </a:t>
                      </a:r>
                      <a:r>
                        <a:rPr lang="fr-CH" sz="1400" b="0" noProof="0" dirty="0" err="1"/>
                        <a:t>xyz</a:t>
                      </a:r>
                      <a:endParaRPr lang="fr-CH" sz="1400" b="0" noProof="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11721576"/>
                  </a:ext>
                </a:extLst>
              </a:tr>
              <a:tr h="372466">
                <a:tc>
                  <a:txBody>
                    <a:bodyPr/>
                    <a:lstStyle/>
                    <a:p>
                      <a:r>
                        <a:rPr lang="de-DE" sz="1400" b="0" noProof="0" dirty="0"/>
                        <a:t>Aktivität 3 / </a:t>
                      </a:r>
                      <a:r>
                        <a:rPr lang="fr-CH" sz="1400" b="0" noProof="0" dirty="0" err="1"/>
                        <a:t>Attività</a:t>
                      </a:r>
                      <a:r>
                        <a:rPr lang="fr-CH" sz="1400" b="0" noProof="0" dirty="0"/>
                        <a:t> 3: </a:t>
                      </a:r>
                      <a:r>
                        <a:rPr lang="fr-CH" sz="1400" b="0" noProof="0" dirty="0" err="1"/>
                        <a:t>xyz</a:t>
                      </a:r>
                      <a:endParaRPr lang="fr-CH" sz="1400" b="0" noProof="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385820454"/>
                  </a:ext>
                </a:extLst>
              </a:tr>
              <a:tr h="372466">
                <a:tc>
                  <a:txBody>
                    <a:bodyPr/>
                    <a:lstStyle/>
                    <a:p>
                      <a:r>
                        <a:rPr lang="de-DE" sz="1400" b="0" noProof="0" dirty="0"/>
                        <a:t>Aktivität 4 / </a:t>
                      </a:r>
                      <a:r>
                        <a:rPr lang="fr-CH" sz="1400" b="0" noProof="0" dirty="0" err="1"/>
                        <a:t>Attività</a:t>
                      </a:r>
                      <a:r>
                        <a:rPr lang="fr-CH" sz="1400" b="0" noProof="0" dirty="0"/>
                        <a:t> 4: </a:t>
                      </a:r>
                      <a:r>
                        <a:rPr lang="fr-CH" sz="1400" b="0" noProof="0" dirty="0" err="1"/>
                        <a:t>xyz</a:t>
                      </a:r>
                      <a:endParaRPr lang="fr-CH" sz="1400" b="0" noProof="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04316903"/>
                  </a:ext>
                </a:extLst>
              </a:tr>
              <a:tr h="372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noProof="0" dirty="0"/>
                        <a:t>Aktivität 5 / </a:t>
                      </a:r>
                      <a:r>
                        <a:rPr lang="fr-CH" sz="1400" b="0" noProof="0" dirty="0" err="1"/>
                        <a:t>Attività</a:t>
                      </a:r>
                      <a:r>
                        <a:rPr lang="fr-CH" sz="1400" b="0" noProof="0" dirty="0"/>
                        <a:t> 5: </a:t>
                      </a:r>
                      <a:r>
                        <a:rPr lang="fr-CH" sz="1400" b="0" noProof="0" dirty="0" err="1"/>
                        <a:t>xyz</a:t>
                      </a:r>
                      <a:endParaRPr lang="fr-CH" sz="1400" b="0" noProof="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/>
                    </a:p>
                  </a:txBody>
                  <a:tcPr marL="68580" marR="68580" marT="34290" marB="3429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19444663"/>
                  </a:ext>
                </a:extLst>
              </a:tr>
            </a:tbl>
          </a:graphicData>
        </a:graphic>
      </p:graphicFrame>
      <p:sp>
        <p:nvSpPr>
          <p:cNvPr id="7" name="Foliennummernplatzhalter 1">
            <a:extLst>
              <a:ext uri="{FF2B5EF4-FFF2-40B4-BE49-F238E27FC236}">
                <a16:creationId xmlns:a16="http://schemas.microsoft.com/office/drawing/2014/main" id="{D67F3EEF-1EFB-3E87-9A00-9C23D7CF5B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84080" y="6357295"/>
            <a:ext cx="2133600" cy="365125"/>
          </a:xfrm>
        </p:spPr>
        <p:txBody>
          <a:bodyPr/>
          <a:lstStyle/>
          <a:p>
            <a:pPr>
              <a:defRPr/>
            </a:pPr>
            <a:fld id="{FE3BB392-01B1-4EAC-ADC3-687290413637}" type="slidenum">
              <a:rPr lang="de-CH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DD6C6FCE-8F41-14E1-AB47-82CD341FB237}"/>
              </a:ext>
            </a:extLst>
          </p:cNvPr>
          <p:cNvSpPr/>
          <p:nvPr/>
        </p:nvSpPr>
        <p:spPr>
          <a:xfrm rot="1708425">
            <a:off x="6273835" y="2176436"/>
            <a:ext cx="1794376" cy="723014"/>
          </a:xfrm>
          <a:prstGeom prst="roundRect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Neu / Nuovo</a:t>
            </a:r>
          </a:p>
        </p:txBody>
      </p:sp>
    </p:spTree>
    <p:extLst>
      <p:ext uri="{BB962C8B-B14F-4D97-AF65-F5344CB8AC3E}">
        <p14:creationId xmlns:p14="http://schemas.microsoft.com/office/powerpoint/2010/main" val="422348269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{90116389-AC1A-3D4F-8391-B0FD76F35323}tf16401378</Template>
  <TotalTime>0</TotalTime>
  <Words>766</Words>
  <Application>Microsoft Office PowerPoint</Application>
  <PresentationFormat>On-screen Show (4:3)</PresentationFormat>
  <Paragraphs>166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Georgia</vt:lpstr>
      <vt:lpstr>TSTAR</vt:lpstr>
      <vt:lpstr>TSTAR Medium</vt:lpstr>
      <vt:lpstr>Wingdings</vt:lpstr>
      <vt:lpstr>1_Office-Design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d’innovation Innovationswerkstatt</dc:title>
  <dc:creator>Johanna von Toggenburg</dc:creator>
  <cp:lastModifiedBy>Johanna von Toggenburg</cp:lastModifiedBy>
  <cp:revision>115</cp:revision>
  <cp:lastPrinted>2024-03-12T14:20:05Z</cp:lastPrinted>
  <dcterms:created xsi:type="dcterms:W3CDTF">2021-02-12T15:46:06Z</dcterms:created>
  <dcterms:modified xsi:type="dcterms:W3CDTF">2024-03-12T14:28:05Z</dcterms:modified>
</cp:coreProperties>
</file>